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032"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D9544AA2-D55F-4C93-A4E3-E4A71BC710B5}" type="datetimeFigureOut">
              <a:rPr lang="ru-RU" smtClean="0"/>
              <a:t>08.10.2021</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9544AA2-D55F-4C93-A4E3-E4A71BC710B5}" type="datetimeFigureOut">
              <a:rPr lang="ru-RU" smtClean="0"/>
              <a:t>08.10.2021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D9544AA2-D55F-4C93-A4E3-E4A71BC710B5}" type="datetimeFigureOut">
              <a:rPr lang="ru-RU" smtClean="0"/>
              <a:t>08.10.2021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D9544AA2-D55F-4C93-A4E3-E4A71BC710B5}" type="datetimeFigureOut">
              <a:rPr lang="ru-RU" smtClean="0"/>
              <a:t>08.10.2021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D9544AA2-D55F-4C93-A4E3-E4A71BC710B5}" type="datetimeFigureOut">
              <a:rPr lang="ru-RU" smtClean="0"/>
              <a:t>08.10.2021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D9544AA2-D55F-4C93-A4E3-E4A71BC710B5}" type="datetimeFigureOut">
              <a:rPr lang="ru-RU" smtClean="0"/>
              <a:t>08.10.2021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44AA2-D55F-4C93-A4E3-E4A71BC710B5}" type="datetimeFigureOut">
              <a:rPr lang="ru-RU" smtClean="0"/>
              <a:t>08.10.2021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D9544AA2-D55F-4C93-A4E3-E4A71BC710B5}" type="datetimeFigureOut">
              <a:rPr lang="ru-RU" smtClean="0"/>
              <a:t>08.10.2021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D9544AA2-D55F-4C93-A4E3-E4A71BC710B5}" type="datetimeFigureOut">
              <a:rPr lang="ru-RU" smtClean="0"/>
              <a:t>08.10.2021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529797D1-CC83-429B-A733-4718DBB97A5F}"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9544AA2-D55F-4C93-A4E3-E4A71BC710B5}" type="datetimeFigureOut">
              <a:rPr lang="ru-RU" smtClean="0"/>
              <a:t>08.10.2021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9544AA2-D55F-4C93-A4E3-E4A71BC710B5}" type="datetimeFigureOut">
              <a:rPr lang="ru-RU" smtClean="0"/>
              <a:t>08.10.2021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9797D1-CC83-429B-A733-4718DBB97A5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544AA2-D55F-4C93-A4E3-E4A71BC710B5}" type="datetimeFigureOut">
              <a:rPr lang="ru-RU" smtClean="0"/>
              <a:t>08.10.2021</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29797D1-CC83-429B-A733-4718DBB97A5F}"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2204864"/>
            <a:ext cx="7851648" cy="1828800"/>
          </a:xfrm>
        </p:spPr>
        <p:txBody>
          <a:bodyPr>
            <a:normAutofit fontScale="90000"/>
          </a:bodyPr>
          <a:lstStyle/>
          <a:p>
            <a:pPr algn="ctr"/>
            <a:r>
              <a:rPr lang="kk-KZ" sz="3200" dirty="0" smtClean="0">
                <a:effectLst/>
                <a:latin typeface="Times New Roman" pitchFamily="18" charset="0"/>
                <a:cs typeface="Times New Roman" pitchFamily="18" charset="0"/>
              </a:rPr>
              <a:t/>
            </a:r>
            <a:br>
              <a:rPr lang="kk-KZ" sz="3200" dirty="0" smtClean="0">
                <a:effectLst/>
                <a:latin typeface="Times New Roman" pitchFamily="18" charset="0"/>
                <a:cs typeface="Times New Roman" pitchFamily="18" charset="0"/>
              </a:rPr>
            </a:br>
            <a:r>
              <a:rPr lang="kk-KZ" sz="3200" dirty="0">
                <a:effectLst/>
                <a:latin typeface="Times New Roman" pitchFamily="18" charset="0"/>
                <a:cs typeface="Times New Roman" pitchFamily="18" charset="0"/>
              </a:rPr>
              <a:t/>
            </a:r>
            <a:br>
              <a:rPr lang="kk-KZ" sz="3200" dirty="0">
                <a:effectLst/>
                <a:latin typeface="Times New Roman" pitchFamily="18" charset="0"/>
                <a:cs typeface="Times New Roman" pitchFamily="18" charset="0"/>
              </a:rPr>
            </a:br>
            <a:r>
              <a:rPr lang="kk-KZ" sz="3200" dirty="0" smtClean="0">
                <a:effectLst/>
                <a:latin typeface="Times New Roman" pitchFamily="18" charset="0"/>
                <a:cs typeface="Times New Roman" pitchFamily="18" charset="0"/>
              </a:rPr>
              <a:t/>
            </a:r>
            <a:br>
              <a:rPr lang="kk-KZ" sz="3200" dirty="0" smtClean="0">
                <a:effectLst/>
                <a:latin typeface="Times New Roman" pitchFamily="18" charset="0"/>
                <a:cs typeface="Times New Roman" pitchFamily="18" charset="0"/>
              </a:rPr>
            </a:br>
            <a:r>
              <a:rPr lang="kk-KZ" sz="3200" dirty="0">
                <a:effectLst/>
                <a:latin typeface="Times New Roman" pitchFamily="18" charset="0"/>
                <a:cs typeface="Times New Roman" pitchFamily="18" charset="0"/>
              </a:rPr>
              <a:t/>
            </a:r>
            <a:br>
              <a:rPr lang="kk-KZ" sz="3200" dirty="0">
                <a:effectLst/>
                <a:latin typeface="Times New Roman" pitchFamily="18" charset="0"/>
                <a:cs typeface="Times New Roman" pitchFamily="18" charset="0"/>
              </a:rPr>
            </a:br>
            <a:r>
              <a:rPr lang="kk-KZ" sz="3200" dirty="0" smtClean="0">
                <a:effectLst/>
                <a:latin typeface="Times New Roman" pitchFamily="18" charset="0"/>
                <a:cs typeface="Times New Roman" pitchFamily="18" charset="0"/>
              </a:rPr>
              <a:t/>
            </a:r>
            <a:br>
              <a:rPr lang="kk-KZ" sz="3200" dirty="0" smtClean="0">
                <a:effectLst/>
                <a:latin typeface="Times New Roman" pitchFamily="18" charset="0"/>
                <a:cs typeface="Times New Roman" pitchFamily="18" charset="0"/>
              </a:rPr>
            </a:br>
            <a:r>
              <a:rPr lang="kk-KZ" sz="3200" dirty="0" smtClean="0">
                <a:effectLst/>
                <a:latin typeface="Times New Roman" pitchFamily="18" charset="0"/>
                <a:cs typeface="Times New Roman" pitchFamily="18" charset="0"/>
              </a:rPr>
              <a:t/>
            </a:r>
            <a:br>
              <a:rPr lang="kk-KZ" sz="3200" dirty="0" smtClean="0">
                <a:effectLst/>
                <a:latin typeface="Times New Roman" pitchFamily="18" charset="0"/>
                <a:cs typeface="Times New Roman" pitchFamily="18" charset="0"/>
              </a:rPr>
            </a:br>
            <a:r>
              <a:rPr lang="kk-KZ" sz="3200" dirty="0" smtClean="0">
                <a:solidFill>
                  <a:schemeClr val="tx1"/>
                </a:solidFill>
                <a:effectLst/>
                <a:latin typeface="Times New Roman" pitchFamily="18" charset="0"/>
                <a:cs typeface="Times New Roman" pitchFamily="18" charset="0"/>
              </a:rPr>
              <a:t>ДӘРІС </a:t>
            </a:r>
            <a:r>
              <a:rPr lang="kk-KZ" sz="3200" dirty="0" smtClean="0">
                <a:solidFill>
                  <a:schemeClr val="tx1"/>
                </a:solidFill>
                <a:effectLst/>
                <a:latin typeface="Times New Roman" pitchFamily="18" charset="0"/>
                <a:cs typeface="Times New Roman" pitchFamily="18" charset="0"/>
              </a:rPr>
              <a:t>12</a:t>
            </a:r>
            <a:r>
              <a:rPr lang="kk-KZ" sz="3200" dirty="0" smtClean="0">
                <a:effectLst/>
                <a:latin typeface="Times New Roman" pitchFamily="18" charset="0"/>
                <a:cs typeface="Times New Roman" pitchFamily="18" charset="0"/>
              </a:rPr>
              <a:t/>
            </a:r>
            <a:br>
              <a:rPr lang="kk-KZ" sz="3200" dirty="0" smtClean="0">
                <a:effectLst/>
                <a:latin typeface="Times New Roman" pitchFamily="18" charset="0"/>
                <a:cs typeface="Times New Roman" pitchFamily="18" charset="0"/>
              </a:rPr>
            </a:br>
            <a:r>
              <a:rPr lang="kk-KZ" sz="3200" dirty="0">
                <a:effectLst/>
                <a:latin typeface="Times New Roman" pitchFamily="18" charset="0"/>
                <a:cs typeface="Times New Roman" pitchFamily="18" charset="0"/>
              </a:rPr>
              <a:t/>
            </a:r>
            <a:br>
              <a:rPr lang="kk-KZ" sz="3200" dirty="0">
                <a:effectLst/>
                <a:latin typeface="Times New Roman" pitchFamily="18" charset="0"/>
                <a:cs typeface="Times New Roman" pitchFamily="18" charset="0"/>
              </a:rPr>
            </a:br>
            <a:r>
              <a:rPr lang="kk-KZ" sz="3600" dirty="0" smtClean="0">
                <a:solidFill>
                  <a:schemeClr val="tx1"/>
                </a:solidFill>
                <a:effectLst/>
                <a:latin typeface="Times New Roman" pitchFamily="18" charset="0"/>
                <a:cs typeface="Times New Roman" pitchFamily="18" charset="0"/>
              </a:rPr>
              <a:t>АРНАЙЫ </a:t>
            </a:r>
            <a:r>
              <a:rPr lang="kk-KZ" sz="3600" dirty="0">
                <a:solidFill>
                  <a:schemeClr val="tx1"/>
                </a:solidFill>
                <a:effectLst/>
                <a:latin typeface="Times New Roman" pitchFamily="18" charset="0"/>
                <a:cs typeface="Times New Roman" pitchFamily="18" charset="0"/>
              </a:rPr>
              <a:t>КАРТАЛАР</a:t>
            </a:r>
            <a:r>
              <a:rPr lang="ru-RU" sz="6000" dirty="0">
                <a:solidFill>
                  <a:schemeClr val="tx1"/>
                </a:solidFill>
                <a:effectLst/>
              </a:rPr>
              <a:t/>
            </a:r>
            <a:br>
              <a:rPr lang="ru-RU" sz="6000" dirty="0">
                <a:solidFill>
                  <a:schemeClr val="tx1"/>
                </a:solidFill>
                <a:effectLst/>
              </a:rPr>
            </a:br>
            <a:endParaRPr lang="ru-RU" sz="6000" dirty="0">
              <a:solidFill>
                <a:schemeClr val="tx1"/>
              </a:solidFill>
            </a:endParaRPr>
          </a:p>
        </p:txBody>
      </p:sp>
    </p:spTree>
    <p:extLst>
      <p:ext uri="{BB962C8B-B14F-4D97-AF65-F5344CB8AC3E}">
        <p14:creationId xmlns:p14="http://schemas.microsoft.com/office/powerpoint/2010/main" val="2941999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3200" b="1" dirty="0">
                <a:latin typeface="Times New Roman" pitchFamily="18" charset="0"/>
                <a:cs typeface="Times New Roman" pitchFamily="18" charset="0"/>
              </a:rPr>
              <a:t>Арнайы карталарды құру </a:t>
            </a:r>
            <a:r>
              <a:rPr lang="ru-RU" sz="3200" dirty="0"/>
              <a:t/>
            </a:r>
            <a:br>
              <a:rPr lang="ru-RU" sz="3200" dirty="0"/>
            </a:br>
            <a:endParaRPr lang="ru-RU" sz="3200" dirty="0"/>
          </a:p>
        </p:txBody>
      </p:sp>
      <p:sp>
        <p:nvSpPr>
          <p:cNvPr id="3" name="Объект 2"/>
          <p:cNvSpPr>
            <a:spLocks noGrp="1"/>
          </p:cNvSpPr>
          <p:nvPr>
            <p:ph idx="1"/>
          </p:nvPr>
        </p:nvSpPr>
        <p:spPr/>
        <p:txBody>
          <a:bodyPr/>
          <a:lstStyle/>
          <a:p>
            <a:pPr marL="0" indent="538163" algn="just">
              <a:buNone/>
            </a:pPr>
            <a:r>
              <a:rPr lang="kk-KZ" dirty="0"/>
              <a:t>Арнайы карталар – бұл арнайы мәліметтер немесе жергілікті жердің жеке элеметтерінің егжей-тегжейін көртсететін карталар. Арнайын карталар көп және алуан түрлі. Бұндай карталарға келесі аталғандар жатады: тарихи, экономикалық, саяси-әкімшілік, гидрологиялық, геологиялық, жол карталары және басқада көптегендері. </a:t>
            </a:r>
            <a:endParaRPr lang="ru-RU" dirty="0"/>
          </a:p>
          <a:p>
            <a:endParaRPr lang="ru-RU" dirty="0"/>
          </a:p>
        </p:txBody>
      </p:sp>
    </p:spTree>
    <p:extLst>
      <p:ext uri="{BB962C8B-B14F-4D97-AF65-F5344CB8AC3E}">
        <p14:creationId xmlns:p14="http://schemas.microsoft.com/office/powerpoint/2010/main" val="1329702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a:bodyPr>
          <a:lstStyle/>
          <a:p>
            <a:pPr marL="0" indent="452438" algn="just">
              <a:buNone/>
            </a:pPr>
            <a:r>
              <a:rPr lang="kk-KZ" dirty="0"/>
              <a:t>Арнайын карталар жалпыгеографиялық (мысалы, туристік) және де тақырыптық (геологиялық) болуы </a:t>
            </a:r>
            <a:r>
              <a:rPr lang="kk-KZ" dirty="0" smtClean="0"/>
              <a:t>мүмкін. </a:t>
            </a:r>
            <a:endParaRPr lang="ru-RU" dirty="0"/>
          </a:p>
          <a:p>
            <a:pPr marL="0" indent="452438" algn="just">
              <a:buNone/>
            </a:pPr>
            <a:r>
              <a:rPr lang="kk-KZ" dirty="0"/>
              <a:t>Арнайы карталарды құрастыру үш кезеңнен тұрады:</a:t>
            </a:r>
            <a:endParaRPr lang="ru-RU" dirty="0"/>
          </a:p>
          <a:p>
            <a:pPr marL="0" indent="452438" algn="just">
              <a:buNone/>
            </a:pPr>
            <a:r>
              <a:rPr lang="kk-KZ" dirty="0"/>
              <a:t> 1) редакциялық-дайындық жұмыстар; </a:t>
            </a:r>
            <a:endParaRPr lang="ru-RU" dirty="0"/>
          </a:p>
          <a:p>
            <a:pPr marL="0" indent="452438" algn="just">
              <a:buNone/>
            </a:pPr>
            <a:r>
              <a:rPr lang="kk-KZ" dirty="0"/>
              <a:t>2) картаны жасау; </a:t>
            </a:r>
            <a:endParaRPr lang="ru-RU" dirty="0"/>
          </a:p>
          <a:p>
            <a:pPr marL="0" indent="452438" algn="just">
              <a:buNone/>
            </a:pPr>
            <a:r>
              <a:rPr lang="kk-KZ" dirty="0"/>
              <a:t>3) картаны рәсімдеу.</a:t>
            </a:r>
            <a:endParaRPr lang="ru-RU" dirty="0"/>
          </a:p>
          <a:p>
            <a:pPr marL="0" indent="452438" algn="just">
              <a:buNone/>
            </a:pPr>
            <a:r>
              <a:rPr lang="kk-KZ" dirty="0"/>
              <a:t>Әр кезеңде белгілі реттілікпен бірнеше операция орындалады. </a:t>
            </a:r>
            <a:endParaRPr lang="ru-RU" dirty="0"/>
          </a:p>
          <a:p>
            <a:pPr marL="0" indent="452438" algn="just"/>
            <a:endParaRPr lang="ru-RU" dirty="0"/>
          </a:p>
        </p:txBody>
      </p:sp>
    </p:spTree>
    <p:extLst>
      <p:ext uri="{BB962C8B-B14F-4D97-AF65-F5344CB8AC3E}">
        <p14:creationId xmlns:p14="http://schemas.microsoft.com/office/powerpoint/2010/main" val="2115435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143000"/>
          </a:xfrm>
        </p:spPr>
        <p:txBody>
          <a:bodyPr/>
          <a:lstStyle/>
          <a:p>
            <a:pPr lvl="1" algn="ctr" rtl="0">
              <a:spcBef>
                <a:spcPct val="0"/>
              </a:spcBef>
            </a:pPr>
            <a:r>
              <a:rPr lang="ru-RU" sz="3200" b="1" dirty="0">
                <a:solidFill>
                  <a:schemeClr val="tx1"/>
                </a:solidFill>
                <a:latin typeface="Times New Roman" pitchFamily="18" charset="0"/>
                <a:cs typeface="Times New Roman" pitchFamily="18" charset="0"/>
              </a:rPr>
              <a:t>Р</a:t>
            </a:r>
            <a:r>
              <a:rPr lang="kk-KZ" sz="3200" b="1" dirty="0">
                <a:solidFill>
                  <a:schemeClr val="tx1"/>
                </a:solidFill>
                <a:latin typeface="Times New Roman" pitchFamily="18" charset="0"/>
                <a:cs typeface="Times New Roman" pitchFamily="18" charset="0"/>
              </a:rPr>
              <a:t>едакциялық-дайындық жұмыстар</a:t>
            </a:r>
            <a:r>
              <a:rPr lang="ru-RU" sz="1400" dirty="0"/>
              <a:t/>
            </a:r>
            <a:br>
              <a:rPr lang="ru-RU" sz="1400" dirty="0"/>
            </a:br>
            <a:endParaRPr lang="ru-RU" dirty="0"/>
          </a:p>
        </p:txBody>
      </p:sp>
      <p:sp>
        <p:nvSpPr>
          <p:cNvPr id="3" name="Объект 2"/>
          <p:cNvSpPr>
            <a:spLocks noGrp="1"/>
          </p:cNvSpPr>
          <p:nvPr>
            <p:ph idx="1"/>
          </p:nvPr>
        </p:nvSpPr>
        <p:spPr>
          <a:xfrm>
            <a:off x="107504" y="1340768"/>
            <a:ext cx="8928992" cy="5400600"/>
          </a:xfrm>
        </p:spPr>
        <p:txBody>
          <a:bodyPr>
            <a:noAutofit/>
          </a:bodyPr>
          <a:lstStyle/>
          <a:p>
            <a:pPr marL="0" indent="452438" algn="just">
              <a:buNone/>
            </a:pPr>
            <a:r>
              <a:rPr lang="kk-KZ" sz="1900" dirty="0" smtClean="0"/>
              <a:t>Редакциялық-дайындық </a:t>
            </a:r>
            <a:r>
              <a:rPr lang="kk-KZ" sz="1900" dirty="0"/>
              <a:t>жұмыстар құрамына келесі операциялар кіреді:</a:t>
            </a:r>
            <a:endParaRPr lang="ru-RU" sz="1900" dirty="0"/>
          </a:p>
          <a:p>
            <a:pPr marL="0" indent="452438" algn="just">
              <a:buNone/>
            </a:pPr>
            <a:r>
              <a:rPr lang="kk-KZ" sz="1900" dirty="0"/>
              <a:t>- тапсырмамен танысу және картаны кұру;</a:t>
            </a:r>
            <a:endParaRPr lang="ru-RU" sz="1900" dirty="0"/>
          </a:p>
          <a:p>
            <a:pPr marL="0" indent="452438" algn="just">
              <a:buNone/>
            </a:pPr>
            <a:r>
              <a:rPr lang="kk-KZ" sz="1900" dirty="0"/>
              <a:t>- карта құрамының аранайы жүктеу сұрақтарын шешу;</a:t>
            </a:r>
            <a:endParaRPr lang="ru-RU" sz="1900" dirty="0"/>
          </a:p>
          <a:p>
            <a:pPr marL="0" indent="452438" algn="just">
              <a:buNone/>
            </a:pPr>
            <a:r>
              <a:rPr lang="kk-KZ" sz="1900" dirty="0"/>
              <a:t>- карта құрамының аранайы жүктеуін құрайтың бейнелеу тәсілдерін таңдау;</a:t>
            </a:r>
            <a:endParaRPr lang="ru-RU" sz="1900" dirty="0"/>
          </a:p>
          <a:p>
            <a:pPr marL="0" indent="452438" algn="just">
              <a:buNone/>
            </a:pPr>
            <a:r>
              <a:rPr lang="kk-KZ" sz="1900" dirty="0"/>
              <a:t>- картада көрсететін құбылыстың мінездемесін анықтау және қолданатын шартты белгілер тұралы сурақтарды шешу;</a:t>
            </a:r>
            <a:endParaRPr lang="ru-RU" sz="1900" dirty="0"/>
          </a:p>
          <a:p>
            <a:pPr marL="0" indent="452438" algn="just">
              <a:buNone/>
            </a:pPr>
            <a:r>
              <a:rPr lang="kk-KZ" sz="1900" dirty="0"/>
              <a:t>- редакциалық қысқа хаттың бірінші бөлімін құрастыру;</a:t>
            </a:r>
            <a:endParaRPr lang="ru-RU" sz="1900" dirty="0"/>
          </a:p>
          <a:p>
            <a:pPr marL="0" indent="452438" algn="just">
              <a:buNone/>
            </a:pPr>
            <a:r>
              <a:rPr lang="kk-KZ" sz="1900" dirty="0"/>
              <a:t>- карта негізінің құрамы және генерализация дәрежесі мен шартты белгілері тұралы сұрақтарды шешу;</a:t>
            </a:r>
            <a:endParaRPr lang="ru-RU" sz="1900" dirty="0"/>
          </a:p>
          <a:p>
            <a:pPr marL="0" indent="452438" algn="just">
              <a:buNone/>
            </a:pPr>
            <a:r>
              <a:rPr lang="kk-KZ" sz="1900" dirty="0"/>
              <a:t>- карта кұрау көздерін таңдау және мәліметтерді картаға түсіру үшін дайындау;</a:t>
            </a:r>
            <a:endParaRPr lang="ru-RU" sz="1900" dirty="0"/>
          </a:p>
          <a:p>
            <a:pPr marL="0" indent="452438" algn="just">
              <a:buNone/>
            </a:pPr>
            <a:r>
              <a:rPr lang="kk-KZ" sz="1900" dirty="0"/>
              <a:t>- редакциалық қысқа хаттың екінші бөлімін құрастыру;</a:t>
            </a:r>
            <a:endParaRPr lang="ru-RU" sz="1900" dirty="0"/>
          </a:p>
          <a:p>
            <a:pPr marL="0" indent="452438" algn="just">
              <a:buNone/>
            </a:pPr>
            <a:r>
              <a:rPr lang="kk-KZ" sz="1900" dirty="0"/>
              <a:t>- берілген проекцияда, масштабта және тығыздылықта картографиялық тордың элементтерін  есептеу;</a:t>
            </a:r>
            <a:endParaRPr lang="ru-RU" sz="1900" dirty="0"/>
          </a:p>
          <a:p>
            <a:pPr marL="0" indent="452438" algn="just">
              <a:buNone/>
            </a:pPr>
            <a:r>
              <a:rPr lang="kk-KZ" sz="1900" dirty="0"/>
              <a:t>-  картаны рәсімдеу сурақтарын шешу. </a:t>
            </a:r>
            <a:endParaRPr lang="ru-RU" sz="1900" dirty="0"/>
          </a:p>
          <a:p>
            <a:pPr marL="0" indent="452438" algn="just"/>
            <a:endParaRPr lang="ru-RU" sz="1900" dirty="0"/>
          </a:p>
        </p:txBody>
      </p:sp>
    </p:spTree>
    <p:extLst>
      <p:ext uri="{BB962C8B-B14F-4D97-AF65-F5344CB8AC3E}">
        <p14:creationId xmlns:p14="http://schemas.microsoft.com/office/powerpoint/2010/main" val="2671915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124744"/>
            <a:ext cx="8229600" cy="5040560"/>
          </a:xfrm>
        </p:spPr>
        <p:txBody>
          <a:bodyPr>
            <a:normAutofit fontScale="92500" lnSpcReduction="10000"/>
          </a:bodyPr>
          <a:lstStyle/>
          <a:p>
            <a:pPr marL="0" indent="538163" algn="just">
              <a:buNone/>
            </a:pPr>
            <a:r>
              <a:rPr lang="kk-KZ" dirty="0"/>
              <a:t>Барлық жұмытарды бастамас бұрын картаны құрастыру тапсырмасымен танысу керек. </a:t>
            </a:r>
            <a:endParaRPr lang="ru-RU" dirty="0"/>
          </a:p>
          <a:p>
            <a:pPr marL="0" indent="538163" algn="just">
              <a:buNone/>
            </a:pPr>
            <a:r>
              <a:rPr lang="kk-KZ" dirty="0"/>
              <a:t>Бұл талаптар келесідей:</a:t>
            </a:r>
            <a:endParaRPr lang="ru-RU" dirty="0"/>
          </a:p>
          <a:p>
            <a:pPr marL="0" lvl="0" indent="538163" algn="just">
              <a:buNone/>
            </a:pPr>
            <a:r>
              <a:rPr lang="kk-KZ" dirty="0" smtClean="0"/>
              <a:t>- картаның </a:t>
            </a:r>
            <a:r>
              <a:rPr lang="kk-KZ" dirty="0"/>
              <a:t>мазмұны;</a:t>
            </a:r>
            <a:endParaRPr lang="ru-RU" dirty="0"/>
          </a:p>
          <a:p>
            <a:pPr marL="0" lvl="0" indent="538163" algn="just">
              <a:buNone/>
            </a:pPr>
            <a:r>
              <a:rPr lang="kk-KZ" dirty="0" smtClean="0"/>
              <a:t>- аймакты </a:t>
            </a:r>
            <a:r>
              <a:rPr lang="kk-KZ" dirty="0"/>
              <a:t>қамту;</a:t>
            </a:r>
            <a:endParaRPr lang="ru-RU" dirty="0"/>
          </a:p>
          <a:p>
            <a:pPr marL="0" lvl="0" indent="538163" algn="just">
              <a:buNone/>
            </a:pPr>
            <a:r>
              <a:rPr lang="kk-KZ" dirty="0" smtClean="0"/>
              <a:t>- масштаб</a:t>
            </a:r>
            <a:r>
              <a:rPr lang="kk-KZ" dirty="0"/>
              <a:t>;</a:t>
            </a:r>
            <a:endParaRPr lang="ru-RU" dirty="0"/>
          </a:p>
          <a:p>
            <a:pPr marL="0" lvl="0" indent="538163" algn="just">
              <a:buFontTx/>
              <a:buChar char="-"/>
            </a:pPr>
            <a:r>
              <a:rPr lang="kk-KZ" dirty="0" smtClean="0"/>
              <a:t>проекция;</a:t>
            </a:r>
            <a:endParaRPr lang="ru-RU" dirty="0"/>
          </a:p>
          <a:p>
            <a:pPr marL="0" lvl="0" indent="538163" algn="just">
              <a:buFontTx/>
              <a:buChar char="-"/>
            </a:pPr>
            <a:r>
              <a:rPr lang="kk-KZ" dirty="0" smtClean="0"/>
              <a:t>тордың тығыздылығы.</a:t>
            </a:r>
          </a:p>
          <a:p>
            <a:pPr marL="0" indent="538163" algn="just">
              <a:buNone/>
            </a:pPr>
            <a:r>
              <a:rPr lang="kk-KZ" dirty="0" smtClean="0"/>
              <a:t>Аталғандардың </a:t>
            </a:r>
            <a:r>
              <a:rPr lang="kk-KZ" dirty="0"/>
              <a:t>біріншісі – картаның мазмұны – нақты жазылуы мүмкін («Халықтың тығыздылғының картограммасы»), немесе жалпы («Экономикалық карта»). Қалған негізгі талаптар тапсырмада нақты және анықталған. </a:t>
            </a:r>
            <a:endParaRPr lang="ru-RU" dirty="0"/>
          </a:p>
          <a:p>
            <a:pPr marL="0" lvl="0" indent="0" algn="just">
              <a:buNone/>
            </a:pPr>
            <a:endParaRPr lang="ru-RU" dirty="0"/>
          </a:p>
          <a:p>
            <a:pPr marL="0" indent="538163"/>
            <a:endParaRPr lang="ru-RU" dirty="0"/>
          </a:p>
        </p:txBody>
      </p:sp>
    </p:spTree>
    <p:extLst>
      <p:ext uri="{BB962C8B-B14F-4D97-AF65-F5344CB8AC3E}">
        <p14:creationId xmlns:p14="http://schemas.microsoft.com/office/powerpoint/2010/main" val="2896275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908720"/>
            <a:ext cx="8784976" cy="5544616"/>
          </a:xfrm>
        </p:spPr>
        <p:txBody>
          <a:bodyPr>
            <a:normAutofit fontScale="92500" lnSpcReduction="10000"/>
          </a:bodyPr>
          <a:lstStyle/>
          <a:p>
            <a:pPr marL="0" indent="452438" algn="just">
              <a:buNone/>
            </a:pPr>
            <a:r>
              <a:rPr lang="kk-KZ" dirty="0"/>
              <a:t>Картаның арнайы жүктеуі туралы сұрактын шешімін қабылдау бұл – картада көрсетілетін құбылыстарды және мінездемесінің айқын көрсетілетінің  анықтау. Бұл шешім тапсырмада берілген картаның мазмұнын анықтауында негізделген. Егер тапсырмада картанын бейнелеу тәсілі берілсе атқарушыға нақты жағдайда көп шешім қабылдау керек емес. Ал егер картаның мазмұны нақты тұжырымдалмаған болса, онда қандай құбылыстарды көрсететінді және мінездемесін анықтап алу керек. Мыслы, тапсырма бойынша картаның мазмұны «Климаттық карта» деп берілсе, онда арнайы жүктеуінде екі нұсқа қабылдауға болады: </a:t>
            </a:r>
            <a:endParaRPr lang="ru-RU" dirty="0"/>
          </a:p>
          <a:p>
            <a:pPr marL="0" indent="452438" algn="just">
              <a:buNone/>
            </a:pPr>
            <a:r>
              <a:rPr lang="kk-KZ" dirty="0"/>
              <a:t>1) климаттық аймақтар, облыстар және аудандар; </a:t>
            </a:r>
            <a:endParaRPr lang="ru-RU" dirty="0"/>
          </a:p>
          <a:p>
            <a:pPr marL="0" indent="452438" algn="just">
              <a:buNone/>
            </a:pPr>
            <a:r>
              <a:rPr lang="kk-KZ" dirty="0"/>
              <a:t>2) климаттық көрсеткіштер (жауын-шашын саны, температура).  </a:t>
            </a:r>
            <a:endParaRPr lang="ru-RU" dirty="0"/>
          </a:p>
          <a:p>
            <a:pPr marL="0" indent="452438" algn="just"/>
            <a:endParaRPr lang="ru-RU" dirty="0"/>
          </a:p>
        </p:txBody>
      </p:sp>
    </p:spTree>
    <p:extLst>
      <p:ext uri="{BB962C8B-B14F-4D97-AF65-F5344CB8AC3E}">
        <p14:creationId xmlns:p14="http://schemas.microsoft.com/office/powerpoint/2010/main" val="3375596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692696"/>
            <a:ext cx="8784976" cy="5904656"/>
          </a:xfrm>
        </p:spPr>
        <p:txBody>
          <a:bodyPr/>
          <a:lstStyle/>
          <a:p>
            <a:pPr marL="0" indent="452438" algn="just">
              <a:buNone/>
            </a:pPr>
            <a:r>
              <a:rPr lang="kk-KZ" dirty="0"/>
              <a:t>Картаның мазмұнына қарай бір құбылысты әр тұрлі тәсілдермен көрсетуге болады. Мысалы жалпыэкономикалық картада ауыл шаруашылықты сапа фонымен көрсетеді, бирак ол еш қандай сандық көрсеткіштерді білдірмейді </a:t>
            </a:r>
            <a:r>
              <a:rPr lang="kk-KZ" dirty="0" smtClean="0"/>
              <a:t>.</a:t>
            </a:r>
          </a:p>
          <a:p>
            <a:pPr marL="0" indent="452438" algn="just">
              <a:buNone/>
            </a:pPr>
            <a:r>
              <a:rPr lang="kk-KZ" dirty="0"/>
              <a:t>Кейбір тәсілдер бір картада жақсы қиыстырылады, ал келесілер керісінше сыйспайды. Мысалы картодиаграмма тәсілін белгілер тәсілінен басқа еркін кез келген тәсілмен қиыстыруға болады. Картограмма тәсілі сапа фонды тәсілімен ғана сыйыспайды үйткені сондай-ақ картаның барлық ауданын бояуды талап етеді. Нүкте, изосызық, ареалдар тәсілін және қозғалу сызықтарын барлық тәсілдермен немесе өзара қиыстыруға болады. </a:t>
            </a:r>
            <a:endParaRPr lang="ru-RU" dirty="0"/>
          </a:p>
          <a:p>
            <a:pPr marL="0" indent="0">
              <a:buNone/>
            </a:pPr>
            <a:endParaRPr lang="ru-RU" dirty="0"/>
          </a:p>
          <a:p>
            <a:endParaRPr lang="ru-RU" dirty="0"/>
          </a:p>
        </p:txBody>
      </p:sp>
    </p:spTree>
    <p:extLst>
      <p:ext uri="{BB962C8B-B14F-4D97-AF65-F5344CB8AC3E}">
        <p14:creationId xmlns:p14="http://schemas.microsoft.com/office/powerpoint/2010/main" val="6589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5055840"/>
          </a:xfrm>
        </p:spPr>
        <p:txBody>
          <a:bodyPr>
            <a:normAutofit lnSpcReduction="10000"/>
          </a:bodyPr>
          <a:lstStyle/>
          <a:p>
            <a:pPr marL="0" indent="452438" algn="just">
              <a:buNone/>
            </a:pPr>
            <a:r>
              <a:rPr lang="kk-KZ" dirty="0"/>
              <a:t>Кейбір тәсілдер бір ғана құбылыстарды бейнелеуге қолдануға болады. Олар картограмма, сапа </a:t>
            </a:r>
            <a:r>
              <a:rPr lang="kk-KZ" dirty="0" smtClean="0"/>
              <a:t>фоны, белгілер </a:t>
            </a:r>
            <a:r>
              <a:rPr lang="kk-KZ" dirty="0"/>
              <a:t>тәсілі. Келесілерді біраз шарттарға сәйкес бірнеше құбылыстарды көрсетуге қолдануға болады. Мысалы, нүктелі тәсілмен бірнеше біркелкі құбылыстарды көрсетуге болады егер олар бір бірін жаппаған жағдайда (мысалы, зығыр және мақта дақылдарының егістіктері). </a:t>
            </a:r>
            <a:endParaRPr lang="kk-KZ" dirty="0" smtClean="0"/>
          </a:p>
          <a:p>
            <a:pPr marL="0" indent="452438" algn="just">
              <a:buNone/>
            </a:pPr>
            <a:r>
              <a:rPr lang="kk-KZ" dirty="0"/>
              <a:t>Ареал тәсілінің қасиеті де нүктелі тәсілге жуық, бұнда да бейнеленген құбылысты аздап жабуға болады. Соңында картограмма, изосызық және қозғалыс сызықтары тәсілдері бір картада бір неше құбылыстарды көрсетуге қолдануға болады.</a:t>
            </a:r>
            <a:endParaRPr lang="ru-RU" dirty="0"/>
          </a:p>
        </p:txBody>
      </p:sp>
    </p:spTree>
    <p:extLst>
      <p:ext uri="{BB962C8B-B14F-4D97-AF65-F5344CB8AC3E}">
        <p14:creationId xmlns:p14="http://schemas.microsoft.com/office/powerpoint/2010/main" val="1718647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a:bodyPr>
          <a:lstStyle/>
          <a:p>
            <a:pPr marL="0" indent="452438" algn="just">
              <a:buNone/>
            </a:pPr>
            <a:r>
              <a:rPr lang="kk-KZ" dirty="0"/>
              <a:t>Сандық мінездемесін білдіретін тәсілді таңдаған кезде, картада «берілетін» нақты сандық көрсеткіштер бекітілу тиіс. Кейбір жағдайда сандық және сапалық мінездемені бейнелеу тұралы сұрақтарды қабылдау керек болады (белгілер тәсілдерін қолданған кезде). </a:t>
            </a:r>
            <a:endParaRPr lang="ru-RU" dirty="0"/>
          </a:p>
          <a:p>
            <a:pPr marL="0" indent="452438" algn="just">
              <a:buNone/>
            </a:pPr>
            <a:r>
              <a:rPr lang="kk-KZ" dirty="0"/>
              <a:t>Белгіленетін мінездемелердің сұрақтарын шешуімен қатар барлық шартты белгілер таңдалынып, шкаласы (белгілер мен картодиаграммалық бейнелерге) суреті, бейнесі, түсі, көлемі анықталады. </a:t>
            </a:r>
            <a:endParaRPr lang="ru-RU" dirty="0"/>
          </a:p>
          <a:p>
            <a:pPr marL="0" indent="452438" algn="just"/>
            <a:endParaRPr lang="ru-RU" dirty="0"/>
          </a:p>
        </p:txBody>
      </p:sp>
    </p:spTree>
    <p:extLst>
      <p:ext uri="{BB962C8B-B14F-4D97-AF65-F5344CB8AC3E}">
        <p14:creationId xmlns:p14="http://schemas.microsoft.com/office/powerpoint/2010/main" val="1488407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lnSpcReduction="10000"/>
          </a:bodyPr>
          <a:lstStyle/>
          <a:p>
            <a:pPr marL="0" indent="452438" algn="just">
              <a:buNone/>
            </a:pPr>
            <a:r>
              <a:rPr lang="kk-KZ" dirty="0"/>
              <a:t>Барлық атап өткен операцияларда тапсырма бойынша берілген аумақтың әртүрлі карталарын қарастырған дұрыс. Мынадай қарап шығу бірнеше себеп бойынша өте маңызды: </a:t>
            </a:r>
            <a:endParaRPr lang="ru-RU" dirty="0"/>
          </a:p>
          <a:p>
            <a:pPr marL="0" indent="452438" algn="just">
              <a:buNone/>
            </a:pPr>
            <a:r>
              <a:rPr lang="kk-KZ" dirty="0"/>
              <a:t>1) құрылатын картада берілген аумақтағы құбылыстардың дамуын белгілеуге көмектеседі; </a:t>
            </a:r>
            <a:endParaRPr lang="ru-RU" dirty="0"/>
          </a:p>
          <a:p>
            <a:pPr marL="0" indent="452438" algn="just">
              <a:buNone/>
            </a:pPr>
            <a:r>
              <a:rPr lang="kk-KZ" dirty="0"/>
              <a:t>2) ол бейнелеу тәсідері мен шартты белгілерді қолдануын айқындап береді; </a:t>
            </a:r>
            <a:endParaRPr lang="ru-RU" dirty="0"/>
          </a:p>
          <a:p>
            <a:pPr marL="0" indent="452438" algn="just">
              <a:buNone/>
            </a:pPr>
            <a:r>
              <a:rPr lang="kk-KZ" dirty="0"/>
              <a:t>3) ол картаны құрастыру үшін ең қолайлы, мақсатқа лайықты ақпарат көздерін таңдап алуға көмектеседі. </a:t>
            </a:r>
            <a:endParaRPr lang="ru-RU" dirty="0"/>
          </a:p>
          <a:p>
            <a:pPr marL="0" indent="452438" algn="just">
              <a:buNone/>
            </a:pPr>
            <a:r>
              <a:rPr lang="kk-KZ" dirty="0"/>
              <a:t>Карталармен қатар әдебиет және статистикалық мәліметтрді қарастыру өте пайдалы. </a:t>
            </a:r>
            <a:endParaRPr lang="ru-RU" dirty="0"/>
          </a:p>
          <a:p>
            <a:endParaRPr lang="ru-RU" dirty="0"/>
          </a:p>
        </p:txBody>
      </p:sp>
    </p:spTree>
    <p:extLst>
      <p:ext uri="{BB962C8B-B14F-4D97-AF65-F5344CB8AC3E}">
        <p14:creationId xmlns:p14="http://schemas.microsoft.com/office/powerpoint/2010/main" val="300608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836712"/>
            <a:ext cx="8640960" cy="5688632"/>
          </a:xfrm>
        </p:spPr>
        <p:txBody>
          <a:bodyPr>
            <a:normAutofit lnSpcReduction="10000"/>
          </a:bodyPr>
          <a:lstStyle/>
          <a:p>
            <a:pPr marL="0" indent="452438" algn="just">
              <a:buNone/>
            </a:pPr>
            <a:r>
              <a:rPr lang="kk-KZ" dirty="0"/>
              <a:t>Қысқа редакциалық хатты құрастыру барлық шешімдерді қорытындылау үшін қажет. Бұл келесі үлгімен салынған қысқа жүйелі тізім: </a:t>
            </a:r>
            <a:endParaRPr lang="ru-RU" dirty="0"/>
          </a:p>
          <a:p>
            <a:pPr marL="0" indent="452438" algn="just">
              <a:buNone/>
            </a:pPr>
            <a:r>
              <a:rPr lang="kk-KZ" dirty="0"/>
              <a:t>1) тапсырма бойынша картаның атауы; </a:t>
            </a:r>
            <a:endParaRPr lang="ru-RU" dirty="0"/>
          </a:p>
          <a:p>
            <a:pPr marL="0" indent="452438" algn="just">
              <a:buNone/>
            </a:pPr>
            <a:r>
              <a:rPr lang="kk-KZ" dirty="0"/>
              <a:t>2) аймақты қамту; </a:t>
            </a:r>
            <a:endParaRPr lang="ru-RU" dirty="0"/>
          </a:p>
          <a:p>
            <a:pPr marL="0" indent="452438" algn="just">
              <a:buNone/>
            </a:pPr>
            <a:r>
              <a:rPr lang="kk-KZ" dirty="0"/>
              <a:t>3) картаның масштабы; </a:t>
            </a:r>
            <a:endParaRPr lang="ru-RU" dirty="0"/>
          </a:p>
          <a:p>
            <a:pPr marL="0" indent="452438" algn="just">
              <a:buNone/>
            </a:pPr>
            <a:r>
              <a:rPr lang="kk-KZ" dirty="0"/>
              <a:t>4) проекция; </a:t>
            </a:r>
            <a:endParaRPr lang="ru-RU" dirty="0"/>
          </a:p>
          <a:p>
            <a:pPr marL="0" indent="452438" algn="just">
              <a:buNone/>
            </a:pPr>
            <a:r>
              <a:rPr lang="kk-KZ" dirty="0"/>
              <a:t>5) тордың тығыздылығы;</a:t>
            </a:r>
            <a:endParaRPr lang="ru-RU" dirty="0"/>
          </a:p>
          <a:p>
            <a:pPr marL="0" indent="452438" algn="just">
              <a:buNone/>
            </a:pPr>
            <a:r>
              <a:rPr lang="kk-KZ" dirty="0"/>
              <a:t>6) құбылыстарды картада бейнелеу; </a:t>
            </a:r>
            <a:endParaRPr lang="ru-RU" dirty="0"/>
          </a:p>
          <a:p>
            <a:pPr marL="0" indent="452438" algn="just">
              <a:buNone/>
            </a:pPr>
            <a:r>
              <a:rPr lang="kk-KZ" dirty="0"/>
              <a:t>7) картада мінездемесін көрсететін бейнелеу тәсілдері (сандық және сапалық); </a:t>
            </a:r>
            <a:endParaRPr lang="ru-RU" dirty="0"/>
          </a:p>
          <a:p>
            <a:pPr marL="0" indent="452438" algn="just">
              <a:buNone/>
            </a:pPr>
            <a:r>
              <a:rPr lang="kk-KZ" dirty="0"/>
              <a:t>8) шартты белгілер.</a:t>
            </a:r>
            <a:endParaRPr lang="ru-RU" dirty="0"/>
          </a:p>
          <a:p>
            <a:pPr marL="0" indent="452438" algn="just">
              <a:buNone/>
            </a:pPr>
            <a:r>
              <a:rPr lang="kk-KZ" dirty="0"/>
              <a:t>Бұл қысқа редакциалық хаттың көлемі – 2 – 3 бет.  </a:t>
            </a:r>
            <a:endParaRPr lang="ru-RU" dirty="0"/>
          </a:p>
          <a:p>
            <a:endParaRPr lang="ru-RU" dirty="0"/>
          </a:p>
        </p:txBody>
      </p:sp>
    </p:spTree>
    <p:extLst>
      <p:ext uri="{BB962C8B-B14F-4D97-AF65-F5344CB8AC3E}">
        <p14:creationId xmlns:p14="http://schemas.microsoft.com/office/powerpoint/2010/main" val="3552810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836712"/>
            <a:ext cx="8640960" cy="5760640"/>
          </a:xfrm>
        </p:spPr>
        <p:txBody>
          <a:bodyPr>
            <a:normAutofit fontScale="92500"/>
          </a:bodyPr>
          <a:lstStyle/>
          <a:p>
            <a:pPr marL="0" indent="452438" algn="just">
              <a:buNone/>
            </a:pPr>
            <a:r>
              <a:rPr lang="kk-KZ" dirty="0"/>
              <a:t>Генерализация дәрежесі мен картаның негізгі құрмын анықтаған кезде картаның арнайы жүктеліу ескеріліп, негізгі құрамы мен арнайы жүктелуі табиғи бірлік құрастыру керек.  Мысалы, картограмма және картодиаграмма тәсілдері үшін міндетті құрамының бөлігі болып бейнеленетін аудандардың шекаралары болады. Барлық физико-географиалық карталар үшін маңызды негізгі элемент ретінде су торабы ал ең азы – елді мекендер мен жол торабы болып есептеледі. Экономико-географиалық карталар үшін елді менкендердің, саясат және әкімшілік қатынас жолдары маңызды. Бірақ бұнда бір ерекшелік бар, өнеркәсіп бейнеленетін карталарда елді мекендер негізгі емес арнайы жүктелуіне кіреді. Басқаша айтқанда бұндай кезде карталарда  елді мекендер емес өнеркәсіп орындары бейнеленеді. </a:t>
            </a:r>
            <a:endParaRPr lang="ru-RU" dirty="0"/>
          </a:p>
        </p:txBody>
      </p:sp>
    </p:spTree>
    <p:extLst>
      <p:ext uri="{BB962C8B-B14F-4D97-AF65-F5344CB8AC3E}">
        <p14:creationId xmlns:p14="http://schemas.microsoft.com/office/powerpoint/2010/main" val="1330887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08720"/>
            <a:ext cx="8640960" cy="5544616"/>
          </a:xfrm>
        </p:spPr>
        <p:txBody>
          <a:bodyPr>
            <a:normAutofit/>
          </a:bodyPr>
          <a:lstStyle/>
          <a:p>
            <a:pPr marL="0" indent="538163" algn="just">
              <a:buNone/>
            </a:pPr>
            <a:r>
              <a:rPr lang="kk-KZ" dirty="0"/>
              <a:t>Карта құрастыруға арналған ақпарат көздері болып монографиялар, аумақты баяндаулар, әсіресе статистикалық анықтамалар болады. </a:t>
            </a:r>
            <a:endParaRPr lang="ru-RU" dirty="0"/>
          </a:p>
          <a:p>
            <a:pPr marL="0" indent="538163" algn="just">
              <a:buNone/>
            </a:pPr>
            <a:r>
              <a:rPr lang="kk-KZ" dirty="0"/>
              <a:t>Мәліметтерді картаға түсіруге дайындау әдетте өте әр түрлі. Әдетінше дайындау жұмыстары топтастыруды жалпылауда, сандық мәліметтерді математикалық  өңдеуге негізделген </a:t>
            </a:r>
            <a:r>
              <a:rPr lang="kk-KZ" dirty="0" smtClean="0"/>
              <a:t>.  </a:t>
            </a:r>
            <a:endParaRPr lang="ru-RU" dirty="0"/>
          </a:p>
          <a:p>
            <a:pPr marL="0" indent="538163" algn="just">
              <a:buNone/>
            </a:pPr>
            <a:r>
              <a:rPr lang="kk-KZ" dirty="0"/>
              <a:t>Егер сандар картада пішінмен (картодиаграмма, белгілер), сызықтармен (эпюр) немесе реңкпен (картограмма) бейнеленсе сандық мәліметтер сандық қатарды құрумен, аралықты есептеумен, пішіндердің көлемін есептеумен  аяқталады. </a:t>
            </a:r>
            <a:endParaRPr lang="ru-RU" dirty="0"/>
          </a:p>
          <a:p>
            <a:endParaRPr lang="ru-RU" dirty="0"/>
          </a:p>
        </p:txBody>
      </p:sp>
    </p:spTree>
    <p:extLst>
      <p:ext uri="{BB962C8B-B14F-4D97-AF65-F5344CB8AC3E}">
        <p14:creationId xmlns:p14="http://schemas.microsoft.com/office/powerpoint/2010/main" val="3390760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199856"/>
          </a:xfrm>
        </p:spPr>
        <p:txBody>
          <a:bodyPr>
            <a:normAutofit lnSpcReduction="10000"/>
          </a:bodyPr>
          <a:lstStyle/>
          <a:p>
            <a:pPr marL="0" indent="623888" algn="just">
              <a:buNone/>
            </a:pPr>
            <a:r>
              <a:rPr lang="kk-KZ" dirty="0"/>
              <a:t>Картографиялық тордың элементтерін есептеу – бұл редакциялық-дайындық жұмыстардың аяққы операциясы.  </a:t>
            </a:r>
            <a:endParaRPr lang="ru-RU" dirty="0"/>
          </a:p>
          <a:p>
            <a:pPr marL="0" indent="623888" algn="just">
              <a:buNone/>
            </a:pPr>
            <a:r>
              <a:rPr lang="kk-KZ" dirty="0"/>
              <a:t>Картаны жинақтау (компоновка) сурақтарында орта меридианның бойлығы, ішкі рамкасының пішіні мен көлемі, сыртқы рамканың көлемі мен тұрі, атауының орналасуы, аңызы, масштаб және орындаушы туралы мәліметтері, басты ақпарат көздері шешіледі. </a:t>
            </a:r>
            <a:endParaRPr lang="ru-RU" dirty="0"/>
          </a:p>
          <a:p>
            <a:pPr marL="0" indent="623888" algn="just">
              <a:buNone/>
            </a:pPr>
            <a:r>
              <a:rPr lang="kk-KZ" dirty="0"/>
              <a:t>Орта меридианның бойлығын оңай тәсілмен орындауға болады – бейнелетін ауданның ең шеткі шығыс және батыс нүктелерінің жарты қосындысын есептеу керек. Есептеу жуық шамамен болу мүмкін. </a:t>
            </a:r>
            <a:endParaRPr lang="ru-RU" dirty="0"/>
          </a:p>
          <a:p>
            <a:endParaRPr lang="ru-RU" dirty="0"/>
          </a:p>
        </p:txBody>
      </p:sp>
    </p:spTree>
    <p:extLst>
      <p:ext uri="{BB962C8B-B14F-4D97-AF65-F5344CB8AC3E}">
        <p14:creationId xmlns:p14="http://schemas.microsoft.com/office/powerpoint/2010/main" val="451413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a:bodyPr>
          <a:lstStyle/>
          <a:p>
            <a:pPr marL="0" indent="452438" algn="just">
              <a:buNone/>
            </a:pPr>
            <a:r>
              <a:rPr lang="kk-KZ" dirty="0"/>
              <a:t>Ішкі рамкасының көлемін үш шарт негізінде орнату қажет:</a:t>
            </a:r>
            <a:endParaRPr lang="ru-RU" dirty="0"/>
          </a:p>
          <a:p>
            <a:pPr marL="0" indent="452438" algn="just">
              <a:buNone/>
            </a:pPr>
            <a:r>
              <a:rPr lang="kk-KZ" dirty="0"/>
              <a:t>1) картографиялық тордың түріне; </a:t>
            </a:r>
            <a:endParaRPr lang="ru-RU" dirty="0"/>
          </a:p>
          <a:p>
            <a:pPr marL="0" indent="452438" algn="just">
              <a:buNone/>
            </a:pPr>
            <a:r>
              <a:rPr lang="kk-KZ" dirty="0"/>
              <a:t>2) картаның орта меридианының бойлығына;</a:t>
            </a:r>
            <a:endParaRPr lang="ru-RU" dirty="0"/>
          </a:p>
          <a:p>
            <a:pPr marL="0" indent="452438" algn="just">
              <a:buNone/>
            </a:pPr>
            <a:r>
              <a:rPr lang="kk-KZ" dirty="0"/>
              <a:t>3) аумақты қамту, айқынырақ, құрылатын картаның кескін үйлесіміне байланысты.</a:t>
            </a:r>
            <a:endParaRPr lang="ru-RU" dirty="0"/>
          </a:p>
          <a:p>
            <a:pPr marL="0" indent="452438" algn="just">
              <a:buNone/>
            </a:pPr>
            <a:r>
              <a:rPr lang="kk-KZ" dirty="0"/>
              <a:t>Рамка түрінің бір ғана басым болігі  бар - тіктөртбұрыш. </a:t>
            </a:r>
            <a:endParaRPr lang="ru-RU" dirty="0"/>
          </a:p>
          <a:p>
            <a:pPr marL="0" indent="452438" algn="just">
              <a:buNone/>
            </a:pPr>
            <a:r>
              <a:rPr lang="kk-KZ" dirty="0"/>
              <a:t>Шеңбер түрлі рамка жартышарлар карталарында және поляр облыстарында қолданалы. Сыртқа рамка түрі ішкі рамкаға сәйкес. </a:t>
            </a:r>
            <a:endParaRPr lang="ru-RU" dirty="0"/>
          </a:p>
          <a:p>
            <a:endParaRPr lang="ru-RU" dirty="0"/>
          </a:p>
        </p:txBody>
      </p:sp>
    </p:spTree>
    <p:extLst>
      <p:ext uri="{BB962C8B-B14F-4D97-AF65-F5344CB8AC3E}">
        <p14:creationId xmlns:p14="http://schemas.microsoft.com/office/powerpoint/2010/main" val="1251444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08720"/>
            <a:ext cx="8712968" cy="5688632"/>
          </a:xfrm>
        </p:spPr>
        <p:txBody>
          <a:bodyPr>
            <a:normAutofit lnSpcReduction="10000"/>
          </a:bodyPr>
          <a:lstStyle/>
          <a:p>
            <a:pPr marL="0" indent="452438" algn="just">
              <a:buNone/>
            </a:pPr>
            <a:r>
              <a:rPr lang="kk-KZ" dirty="0"/>
              <a:t>Карта атауының орналасуы, масштаб және орындаушы туралы мәліметтері, басты ақпарат көздер стандартты: атауы сыртқы рамканың үстінде; масштаб  - астында, рамканың ортасында;  орындаушы туралы мәліметтері және басты ақпарат көздер – астында, масштабтың оң </a:t>
            </a:r>
            <a:r>
              <a:rPr lang="kk-KZ" dirty="0" smtClean="0"/>
              <a:t>жағында. </a:t>
            </a:r>
            <a:endParaRPr lang="ru-RU" dirty="0"/>
          </a:p>
          <a:p>
            <a:pPr marL="0" indent="452438" algn="just">
              <a:buNone/>
            </a:pPr>
            <a:r>
              <a:rPr lang="kk-KZ" dirty="0"/>
              <a:t>Карта аңызының орналасуы әртүрлі – рамканын сыртында немесе ішінде ойып орнатылған. Егер аңыз ойып орнатылса ол картаның негізгі аумағы бейнеленбеген жерде орналасуы тиіс. Ойып аланатын жердің ауданы жуық шамамен анықталуы керек. Картографиялық тордың элементтерін есептеу жинақтаумен бирге қысқа редакциалық хаттың үшінші аяққы бөлімін құрайды. </a:t>
            </a:r>
            <a:endParaRPr lang="ru-RU" dirty="0"/>
          </a:p>
          <a:p>
            <a:pPr marL="0" indent="452438" algn="just"/>
            <a:endParaRPr lang="ru-RU" dirty="0"/>
          </a:p>
        </p:txBody>
      </p:sp>
    </p:spTree>
    <p:extLst>
      <p:ext uri="{BB962C8B-B14F-4D97-AF65-F5344CB8AC3E}">
        <p14:creationId xmlns:p14="http://schemas.microsoft.com/office/powerpoint/2010/main" val="3193197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08688"/>
          </a:xfrm>
        </p:spPr>
        <p:txBody>
          <a:bodyPr>
            <a:normAutofit/>
          </a:bodyPr>
          <a:lstStyle/>
          <a:p>
            <a:pPr algn="ctr"/>
            <a:r>
              <a:rPr lang="kk-KZ" sz="3200" b="1" dirty="0">
                <a:latin typeface="Times New Roman" pitchFamily="18" charset="0"/>
                <a:cs typeface="Times New Roman" pitchFamily="18" charset="0"/>
              </a:rPr>
              <a:t>Арнайы карталарды </a:t>
            </a:r>
            <a:r>
              <a:rPr lang="kk-KZ" sz="3200" b="1" dirty="0" smtClean="0">
                <a:latin typeface="Times New Roman" pitchFamily="18" charset="0"/>
                <a:cs typeface="Times New Roman" pitchFamily="18" charset="0"/>
              </a:rPr>
              <a:t>құрастыру</a:t>
            </a:r>
            <a:endParaRPr lang="ru-RU" sz="3200" b="1" dirty="0">
              <a:latin typeface="Times New Roman" pitchFamily="18" charset="0"/>
              <a:cs typeface="Times New Roman" pitchFamily="18" charset="0"/>
            </a:endParaRPr>
          </a:p>
        </p:txBody>
      </p:sp>
      <p:sp>
        <p:nvSpPr>
          <p:cNvPr id="3" name="Объект 2"/>
          <p:cNvSpPr>
            <a:spLocks noGrp="1"/>
          </p:cNvSpPr>
          <p:nvPr>
            <p:ph idx="1"/>
          </p:nvPr>
        </p:nvSpPr>
        <p:spPr>
          <a:xfrm>
            <a:off x="323528" y="1628800"/>
            <a:ext cx="8568952" cy="4896544"/>
          </a:xfrm>
        </p:spPr>
        <p:txBody>
          <a:bodyPr>
            <a:normAutofit fontScale="92500"/>
          </a:bodyPr>
          <a:lstStyle/>
          <a:p>
            <a:pPr marL="0" indent="452438" algn="just">
              <a:buNone/>
            </a:pPr>
            <a:r>
              <a:rPr lang="kk-KZ" dirty="0"/>
              <a:t>Карта белгілі жүйелікте құрастырылады, нақты айтсақ:</a:t>
            </a:r>
            <a:endParaRPr lang="ru-RU" dirty="0"/>
          </a:p>
          <a:p>
            <a:pPr marL="0" indent="452438" algn="just">
              <a:buNone/>
            </a:pPr>
            <a:r>
              <a:rPr lang="kk-KZ" dirty="0"/>
              <a:t>а) картографиялық торды және ишкі рамканы құру;</a:t>
            </a:r>
            <a:endParaRPr lang="ru-RU" dirty="0"/>
          </a:p>
          <a:p>
            <a:pPr marL="0" indent="452438" algn="just">
              <a:buNone/>
            </a:pPr>
            <a:r>
              <a:rPr lang="kk-KZ" dirty="0"/>
              <a:t>б) негізді құрастыру;</a:t>
            </a:r>
            <a:endParaRPr lang="ru-RU" dirty="0"/>
          </a:p>
          <a:p>
            <a:pPr marL="0" indent="452438" algn="just">
              <a:buNone/>
            </a:pPr>
            <a:r>
              <a:rPr lang="kk-KZ" dirty="0"/>
              <a:t>в) арнайы жүктеуді құрастыру; </a:t>
            </a:r>
            <a:endParaRPr lang="ru-RU" dirty="0"/>
          </a:p>
          <a:p>
            <a:pPr marL="0" indent="452438" algn="just"/>
            <a:r>
              <a:rPr lang="kk-KZ" dirty="0"/>
              <a:t>г) сыртқы рамканы құру және рамка сыртын дайындау.</a:t>
            </a:r>
            <a:endParaRPr lang="ru-RU" dirty="0"/>
          </a:p>
          <a:p>
            <a:pPr marL="0" indent="452438" algn="just">
              <a:buNone/>
            </a:pPr>
            <a:r>
              <a:rPr lang="kk-KZ" dirty="0"/>
              <a:t>Картографиялық торды құрып болған соң ішкі рамканы құрастырып және ойып орнатылатын карталардың қабырғаларын салу қажет. </a:t>
            </a:r>
            <a:endParaRPr lang="ru-RU" dirty="0"/>
          </a:p>
          <a:p>
            <a:pPr marL="0" indent="452438" algn="just">
              <a:buNone/>
            </a:pPr>
            <a:r>
              <a:rPr lang="kk-KZ" dirty="0"/>
              <a:t>Ойып орнатылатын карталардың көлемін шамамен аздау алу керек, дәлірек шартты белгілермен толтырғаннан кейін істеуге болады. </a:t>
            </a:r>
            <a:endParaRPr lang="ru-RU" dirty="0"/>
          </a:p>
          <a:p>
            <a:endParaRPr lang="ru-RU" dirty="0"/>
          </a:p>
        </p:txBody>
      </p:sp>
    </p:spTree>
    <p:extLst>
      <p:ext uri="{BB962C8B-B14F-4D97-AF65-F5344CB8AC3E}">
        <p14:creationId xmlns:p14="http://schemas.microsoft.com/office/powerpoint/2010/main" val="492260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199856"/>
          </a:xfrm>
        </p:spPr>
        <p:txBody>
          <a:bodyPr>
            <a:normAutofit lnSpcReduction="10000"/>
          </a:bodyPr>
          <a:lstStyle/>
          <a:p>
            <a:pPr marL="0" indent="538163" algn="just">
              <a:buNone/>
            </a:pPr>
            <a:r>
              <a:rPr lang="kk-KZ" dirty="0"/>
              <a:t>Негізді құрастыру кезінде белгілі тізбекті сақтау керек. Картаға ең басты мұхит пен теңіздердің жағалау сызықтары түсіріледі, содан соң ірі </a:t>
            </a:r>
            <a:r>
              <a:rPr lang="kk-KZ" dirty="0" smtClean="0"/>
              <a:t>өзендер </a:t>
            </a:r>
            <a:r>
              <a:rPr lang="kk-KZ" dirty="0"/>
              <a:t>мен екінші дәрежелі құйылулар. Одан кейін жолдар мен шекараларды орнатуға болады, ең соңында елді мекендер. </a:t>
            </a:r>
            <a:endParaRPr lang="ru-RU" dirty="0"/>
          </a:p>
          <a:p>
            <a:pPr marL="0" indent="538163" algn="just">
              <a:buNone/>
            </a:pPr>
            <a:r>
              <a:rPr lang="kk-KZ" dirty="0"/>
              <a:t>Картаның арнайы жүктемесін тек негізін бітірген соң құрастыруға болады. Мазмұннын көп болғандығынан аранайы жүктемені құрастырудың белгілі бір </a:t>
            </a:r>
            <a:r>
              <a:rPr lang="kk-KZ" dirty="0" smtClean="0"/>
              <a:t>тізбегі </a:t>
            </a:r>
            <a:r>
              <a:rPr lang="kk-KZ" dirty="0"/>
              <a:t>жоқ. Бірақ бір жалпы ереже бар соған сәйкес алдымен нүктелерді (белгілердің ортасы), сосын сызықтарды (изосызықтар, сапалық фонның шекаралары) </a:t>
            </a:r>
            <a:r>
              <a:rPr lang="kk-KZ" dirty="0" smtClean="0"/>
              <a:t>түсіреді. </a:t>
            </a:r>
            <a:endParaRPr lang="ru-RU" dirty="0"/>
          </a:p>
          <a:p>
            <a:endParaRPr lang="ru-RU" dirty="0"/>
          </a:p>
        </p:txBody>
      </p:sp>
    </p:spTree>
    <p:extLst>
      <p:ext uri="{BB962C8B-B14F-4D97-AF65-F5344CB8AC3E}">
        <p14:creationId xmlns:p14="http://schemas.microsoft.com/office/powerpoint/2010/main" val="2315669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199856"/>
          </a:xfrm>
        </p:spPr>
        <p:txBody>
          <a:bodyPr>
            <a:normAutofit/>
          </a:bodyPr>
          <a:lstStyle/>
          <a:p>
            <a:pPr marL="0" indent="452438" algn="just">
              <a:buNone/>
            </a:pPr>
            <a:r>
              <a:rPr lang="kk-KZ" dirty="0"/>
              <a:t>Физика-географиялық және экономика-географиялық карталарды құрастыруында өзгешілік бар. Физика-географиялық карталарда арнайы жүктемесі мен негізі картаның барлық ауданына салынады. Ал экономика-географиялық карталарда арнайы жүктемесі картаның тақырыбы болып саналатын ауданға ғана құрастырылады. </a:t>
            </a:r>
            <a:endParaRPr lang="ru-RU" dirty="0"/>
          </a:p>
          <a:p>
            <a:pPr marL="0" indent="452438" algn="just">
              <a:buNone/>
            </a:pPr>
            <a:r>
              <a:rPr lang="kk-KZ" dirty="0"/>
              <a:t>Негізді және арнайы жүктемені құрастырып болған соң картаның аңызын құру керек. Аңызда ең басты арнайы жүктеменің сосын негіздін шартты белгілерін жазады. Сол кезде қажет болған жағдайда ойып салынатын бөліктің көлемін өзгертуге болады. </a:t>
            </a:r>
            <a:endParaRPr lang="ru-RU" dirty="0"/>
          </a:p>
          <a:p>
            <a:pPr marL="0" indent="452438" algn="just"/>
            <a:endParaRPr lang="ru-RU" dirty="0"/>
          </a:p>
        </p:txBody>
      </p:sp>
    </p:spTree>
    <p:extLst>
      <p:ext uri="{BB962C8B-B14F-4D97-AF65-F5344CB8AC3E}">
        <p14:creationId xmlns:p14="http://schemas.microsoft.com/office/powerpoint/2010/main" val="27100043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81</TotalTime>
  <Words>1369</Words>
  <Application>Microsoft Office PowerPoint</Application>
  <PresentationFormat>Экран (4:3)</PresentationFormat>
  <Paragraphs>80</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Поток</vt:lpstr>
      <vt:lpstr>      ДӘРІС 12  АРНАЙЫ КАРТАЛАР </vt:lpstr>
      <vt:lpstr>Арнайы карталарды құру  </vt:lpstr>
      <vt:lpstr>Презентация PowerPoint</vt:lpstr>
      <vt:lpstr>Редакциялық-дайындық жұмыстар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Арнайы карталарды құрастыру</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Дәріс 12  АРНАЙЫ КАРТАЛАР </dc:title>
  <dc:creator>Анара</dc:creator>
  <cp:lastModifiedBy>Анара</cp:lastModifiedBy>
  <cp:revision>8</cp:revision>
  <dcterms:created xsi:type="dcterms:W3CDTF">2021-04-12T07:15:18Z</dcterms:created>
  <dcterms:modified xsi:type="dcterms:W3CDTF">2021-10-08T07:43:28Z</dcterms:modified>
</cp:coreProperties>
</file>